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8" r:id="rId10"/>
    <p:sldId id="263" r:id="rId11"/>
    <p:sldId id="269" r:id="rId12"/>
    <p:sldId id="264" r:id="rId13"/>
    <p:sldId id="265" r:id="rId14"/>
    <p:sldId id="271" r:id="rId15"/>
    <p:sldId id="267" r:id="rId16"/>
    <p:sldId id="274" r:id="rId17"/>
    <p:sldId id="272" r:id="rId18"/>
    <p:sldId id="273" r:id="rId19"/>
    <p:sldId id="275" r:id="rId20"/>
    <p:sldId id="279" r:id="rId21"/>
    <p:sldId id="281" r:id="rId22"/>
    <p:sldId id="280" r:id="rId23"/>
    <p:sldId id="288" r:id="rId24"/>
    <p:sldId id="276" r:id="rId25"/>
    <p:sldId id="278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830F-8473-43F4-9C22-FF7A6EC1C47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B72C-064C-4DC0-8E59-338FB857CD5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830F-8473-43F4-9C22-FF7A6EC1C47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B72C-064C-4DC0-8E59-338FB857C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830F-8473-43F4-9C22-FF7A6EC1C47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B72C-064C-4DC0-8E59-338FB857C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830F-8473-43F4-9C22-FF7A6EC1C47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B72C-064C-4DC0-8E59-338FB857CD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830F-8473-43F4-9C22-FF7A6EC1C47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B72C-064C-4DC0-8E59-338FB857C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830F-8473-43F4-9C22-FF7A6EC1C47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B72C-064C-4DC0-8E59-338FB857CD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830F-8473-43F4-9C22-FF7A6EC1C47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B72C-064C-4DC0-8E59-338FB857CD5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830F-8473-43F4-9C22-FF7A6EC1C47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B72C-064C-4DC0-8E59-338FB857C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830F-8473-43F4-9C22-FF7A6EC1C47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B72C-064C-4DC0-8E59-338FB857C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830F-8473-43F4-9C22-FF7A6EC1C47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B72C-064C-4DC0-8E59-338FB857C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830F-8473-43F4-9C22-FF7A6EC1C47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B72C-064C-4DC0-8E59-338FB857CD5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24830F-8473-43F4-9C22-FF7A6EC1C47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B0B72C-064C-4DC0-8E59-338FB857CD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784976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Цель лекции: изучить основы управления электроприводом с помощью микроконтроллерной  техники</a:t>
            </a:r>
          </a:p>
          <a:p>
            <a:endParaRPr lang="ru-RU" dirty="0">
              <a:solidFill>
                <a:schemeClr val="accent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1. ПРЕИМУЩЕСТВА ИСПОЛЬЗОВАНИЯ    МИКРОКОНТРОЛЛЕРОВ В ЭЛЕКТРОПРИВОДАХ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2. ПОНЯТИЕ МИКРОКОНТРОЛЛЕРА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</a:rPr>
              <a:t>3. УСТРОЙСТВО МИКРОКОНТРОЛЛЕРА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</a:rPr>
              <a:t>4</a:t>
            </a:r>
            <a:r>
              <a:rPr lang="ru-RU" dirty="0" smtClean="0">
                <a:solidFill>
                  <a:srgbClr val="002060"/>
                </a:solidFill>
              </a:rPr>
              <a:t>. ПРИНЦИП РАБОТЫ МИКРОКОНТРОЛЛЕРА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</a:rPr>
              <a:t>5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УПРАВЛЕНИЕ РАБОТОЙ ЭЛЕКТРОПРИВОДА С ПОМОЩЬЮ МИКРОКОНТРОЛЛЕРА НА ПРИМЕРЕ УСТРОЙСТВА ПЛАВНОГО </a:t>
            </a:r>
            <a:r>
              <a:rPr lang="ru-RU" dirty="0" smtClean="0">
                <a:solidFill>
                  <a:srgbClr val="002060"/>
                </a:solidFill>
              </a:rPr>
              <a:t>ПУСКА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6. УПРАВЛЕНИЕ ШАГОВЫМ ДВИГАТЕЛЕМ С ПОМОЩЬЮ AVR МИКРОКОНТРОЛЛЕРА</a:t>
            </a:r>
          </a:p>
          <a:p>
            <a:pPr marL="457200" indent="-457200">
              <a:buAutoNum type="arabicPeriod"/>
            </a:pP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08111"/>
          </a:xfrm>
          <a:ln>
            <a:noFill/>
          </a:ln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8: 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«Микроконтроллерное управление электроприводом»</a:t>
            </a:r>
            <a:endParaRPr lang="ru-RU" sz="280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552728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500" dirty="0">
                <a:solidFill>
                  <a:schemeClr val="tx1"/>
                </a:solidFill>
              </a:rPr>
              <a:t>Она называется прошивкой. Ее пишет сам разработчик устройства. Изначально в памяти программ завод изготовитель ничего не закладывает, и там нет никаких данных. Прошивку с помощью программатора разработчик устройства записывает внутрь.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500" dirty="0">
                <a:solidFill>
                  <a:schemeClr val="tx1"/>
                </a:solidFill>
              </a:rPr>
              <a:t>3. Порты ввода – вывода. Это выводы МК с помощью которых он общается с «внешним миром». При передаче информации МК выставляет на своих выводах соответствующие логические уровни (0 или 1). При приеме информации МК считывает с этих выводов логические уровни, которые выставлены внешним устройством. Их также используют для подключения внешней памяти, различных </a:t>
            </a:r>
            <a:r>
              <a:rPr lang="ru-RU" sz="6500" dirty="0" smtClean="0">
                <a:solidFill>
                  <a:schemeClr val="tx1"/>
                </a:solidFill>
              </a:rPr>
              <a:t>датчиков</a:t>
            </a:r>
            <a:r>
              <a:rPr lang="ru-RU" sz="6500" dirty="0">
                <a:solidFill>
                  <a:schemeClr val="tx1"/>
                </a:solidFill>
              </a:rPr>
              <a:t>, исполнительных устройств, светодиодов, индикаторов. </a:t>
            </a:r>
            <a:endParaRPr lang="ru-RU" sz="65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smtClean="0">
                <a:solidFill>
                  <a:schemeClr val="tx1"/>
                </a:solidFill>
              </a:rPr>
              <a:t>   </a:t>
            </a:r>
            <a:r>
              <a:rPr lang="ru-RU" dirty="0" smtClean="0">
                <a:solidFill>
                  <a:schemeClr val="tx1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047239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Интерфейсы портов ввода-вывода разнообразны: параллельные, последовательные, оборудованные USB выходами, WI FI. Это расширяет возможности применения микроконтроллеров для различных сфер управления.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         Память </a:t>
            </a:r>
            <a:r>
              <a:rPr lang="ru-RU" dirty="0">
                <a:solidFill>
                  <a:schemeClr val="tx1"/>
                </a:solidFill>
              </a:rPr>
              <a:t>данных применяется в некоторых микроконтроллерах в качестве памяти для хранения все возможных констант, табличных значений функций и т.д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        Аналого-цифровой </a:t>
            </a:r>
            <a:r>
              <a:rPr lang="ru-RU" dirty="0">
                <a:solidFill>
                  <a:schemeClr val="tx1"/>
                </a:solidFill>
              </a:rPr>
              <a:t>преобразователь </a:t>
            </a:r>
            <a:r>
              <a:rPr lang="ru-RU" dirty="0" smtClean="0">
                <a:solidFill>
                  <a:schemeClr val="tx1"/>
                </a:solidFill>
              </a:rPr>
              <a:t>(АЦП)  требуется </a:t>
            </a:r>
            <a:r>
              <a:rPr lang="ru-RU" dirty="0">
                <a:solidFill>
                  <a:schemeClr val="tx1"/>
                </a:solidFill>
              </a:rPr>
              <a:t>для введения аналогового сигнала на вход микроконтроллера. Его задачей является преобразование сигнала из аналогового вида в цифровой. </a:t>
            </a:r>
            <a:r>
              <a:rPr lang="ru-RU" dirty="0" smtClean="0">
                <a:solidFill>
                  <a:schemeClr val="tx1"/>
                </a:solidFill>
              </a:rPr>
              <a:t>Аналоговое </a:t>
            </a:r>
            <a:r>
              <a:rPr lang="ru-RU" dirty="0">
                <a:solidFill>
                  <a:schemeClr val="tx1"/>
                </a:solidFill>
              </a:rPr>
              <a:t>напряжение – это напряжение которое изменяется по напряжению во времени. Например – синусоидальный сигнал с выхода генератора частоты, напряжение в бытовой розетке, звуковой сигнал на колонках.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55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dirty="0" smtClean="0">
                <a:solidFill>
                  <a:schemeClr val="tx1"/>
                </a:solidFill>
              </a:rPr>
              <a:t>           Аналоговый </a:t>
            </a:r>
            <a:r>
              <a:rPr lang="ru-RU" sz="2300" dirty="0">
                <a:solidFill>
                  <a:schemeClr val="tx1"/>
                </a:solidFill>
              </a:rPr>
              <a:t>компаратор – устройство сравнения. Основная задача компаратора – это сравнение двух напряжений: одно из них – образцовое (с чем сравниваем), а второе – измеряемое (сравниваемое). Если сравниваемое напряжение больше образцового – компаратор вырабатывает сигнал логической единицы. Если сравниваемое напряжение меньше образцового – компаратор формирует на своем выходе логический ноль. </a:t>
            </a:r>
            <a:r>
              <a:rPr lang="ru-RU" sz="2300" dirty="0" smtClean="0">
                <a:solidFill>
                  <a:schemeClr val="tx1"/>
                </a:solidFill>
              </a:rPr>
              <a:t>С </a:t>
            </a:r>
            <a:r>
              <a:rPr lang="ru-RU" sz="2300" dirty="0">
                <a:solidFill>
                  <a:schemeClr val="tx1"/>
                </a:solidFill>
              </a:rPr>
              <a:t>помощью компаратора можно, к примеру, контролировать напряжение на заряжаемом аккумуляторе. Пока напряжение не достигнет нужного уровня, на выходе компаратора – логический ноль, как только напряжение аккумулятора достигло уровня нужного нам, компаратор вырабатывает логическую единицу, и значит можно завершить зарядку аккумулятора.</a:t>
            </a:r>
            <a:endParaRPr lang="ru-RU" sz="23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9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dirty="0">
                <a:solidFill>
                  <a:schemeClr val="tx1"/>
                </a:solidFill>
              </a:rPr>
              <a:t>Оперативно запоминающее устройство предназначено для временного хранения данных во время работы микроконтроллера.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       Таймер </a:t>
            </a:r>
            <a:r>
              <a:rPr lang="ru-RU" dirty="0">
                <a:solidFill>
                  <a:schemeClr val="tx1"/>
                </a:solidFill>
              </a:rPr>
              <a:t>– устройство, которое позволяет формировать временные интервалы. Таймер представляет собой цифровой счетчик который считает импульсы или от внутреннего генератора частоты, или от внешнего источника сигнала.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С помощью таймера/счетчика можно: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– отсчитывать и измерять временные интервалы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– подсчитывать количество внешних импульсов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– формировать </a:t>
            </a:r>
            <a:r>
              <a:rPr lang="ru-RU" dirty="0" smtClean="0">
                <a:solidFill>
                  <a:schemeClr val="tx1"/>
                </a:solidFill>
              </a:rPr>
              <a:t>ШИМ-сигналы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14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      </a:t>
            </a:r>
            <a:r>
              <a:rPr lang="ru-RU" sz="2300" dirty="0" smtClean="0">
                <a:solidFill>
                  <a:schemeClr val="tx1"/>
                </a:solidFill>
              </a:rPr>
              <a:t>ШИМ - </a:t>
            </a:r>
            <a:r>
              <a:rPr lang="ru-RU" sz="2300" dirty="0">
                <a:solidFill>
                  <a:schemeClr val="tx1"/>
                </a:solidFill>
              </a:rPr>
              <a:t>широтно-импульсный модулятор, предназначен для управления средним значением напряжения на нагрузке</a:t>
            </a:r>
            <a:r>
              <a:rPr lang="ru-RU" sz="2300" dirty="0" smtClean="0">
                <a:solidFill>
                  <a:schemeClr val="tx1"/>
                </a:solidFill>
              </a:rPr>
              <a:t>. ШИМ </a:t>
            </a:r>
            <a:r>
              <a:rPr lang="ru-RU" sz="2300" dirty="0">
                <a:solidFill>
                  <a:schemeClr val="tx1"/>
                </a:solidFill>
              </a:rPr>
              <a:t>– один из вариантов работы таймера/счетчика, позволяющий генерировать на выходе МК прямоугольное импульсное напряжение с регулируемой длительностью между импульсами (скважностью), которое применяется в различных устройствах: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solidFill>
                  <a:schemeClr val="tx1"/>
                </a:solidFill>
              </a:rPr>
              <a:t>– регулирование частоты вращения </a:t>
            </a:r>
            <a:r>
              <a:rPr lang="ru-RU" sz="2300" dirty="0" smtClean="0">
                <a:solidFill>
                  <a:schemeClr val="tx1"/>
                </a:solidFill>
              </a:rPr>
              <a:t>электродвигателя;</a:t>
            </a:r>
            <a:endParaRPr lang="ru-RU" sz="23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solidFill>
                  <a:schemeClr val="tx1"/>
                </a:solidFill>
              </a:rPr>
              <a:t>– осветительные </a:t>
            </a:r>
            <a:r>
              <a:rPr lang="ru-RU" sz="2300" dirty="0" smtClean="0">
                <a:solidFill>
                  <a:schemeClr val="tx1"/>
                </a:solidFill>
              </a:rPr>
              <a:t>приборы;</a:t>
            </a:r>
            <a:endParaRPr lang="ru-RU" sz="23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solidFill>
                  <a:schemeClr val="tx1"/>
                </a:solidFill>
              </a:rPr>
              <a:t>– нагревательные </a:t>
            </a:r>
            <a:r>
              <a:rPr lang="ru-RU" sz="2300" dirty="0" smtClean="0">
                <a:solidFill>
                  <a:schemeClr val="tx1"/>
                </a:solidFill>
              </a:rPr>
              <a:t>элементы.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smtClean="0">
                <a:solidFill>
                  <a:schemeClr val="tx1"/>
                </a:solidFill>
              </a:rPr>
              <a:t>       Цифро-аналоговый </a:t>
            </a:r>
            <a:r>
              <a:rPr lang="ru-RU" sz="2300" dirty="0">
                <a:solidFill>
                  <a:schemeClr val="tx1"/>
                </a:solidFill>
              </a:rPr>
              <a:t>преобразователь исполняет обратную работу по преобразованию из цифрового сигнала в аналоговый.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solidFill>
                  <a:schemeClr val="tx1"/>
                </a:solidFill>
              </a:rPr>
              <a:t>       Действие микроконтроллера синхронизируется с генератором тактовыми импульсами при помощи блока синхронизации, который работает совместно с микропрограммой</a:t>
            </a:r>
            <a:r>
              <a:rPr lang="ru-RU" sz="2300" dirty="0" smtClean="0">
                <a:solidFill>
                  <a:schemeClr val="tx1"/>
                </a:solidFill>
              </a:rPr>
              <a:t>.  </a:t>
            </a:r>
            <a:r>
              <a:rPr lang="ru-RU" sz="2300" dirty="0">
                <a:solidFill>
                  <a:schemeClr val="tx1"/>
                </a:solidFill>
              </a:rPr>
              <a:t>Генератор тактовых импульсов может быть как внутренним, так </a:t>
            </a:r>
            <a:r>
              <a:rPr lang="ru-RU" sz="2300" dirty="0" smtClean="0">
                <a:solidFill>
                  <a:schemeClr val="tx1"/>
                </a:solidFill>
              </a:rPr>
              <a:t>и  </a:t>
            </a:r>
            <a:r>
              <a:rPr lang="ru-RU" sz="2300" dirty="0">
                <a:solidFill>
                  <a:schemeClr val="tx1"/>
                </a:solidFill>
              </a:rPr>
              <a:t>внешним, то есть, тактовые импульсы могут подаваться </a:t>
            </a:r>
            <a:r>
              <a:rPr lang="ru-RU" sz="2300" dirty="0" smtClean="0">
                <a:solidFill>
                  <a:schemeClr val="tx1"/>
                </a:solidFill>
              </a:rPr>
              <a:t>с  </a:t>
            </a:r>
            <a:r>
              <a:rPr lang="ru-RU" sz="2300" dirty="0">
                <a:solidFill>
                  <a:schemeClr val="tx1"/>
                </a:solidFill>
              </a:rPr>
              <a:t>постороннего устройства.</a:t>
            </a:r>
          </a:p>
        </p:txBody>
      </p:sp>
    </p:spTree>
    <p:extLst>
      <p:ext uri="{BB962C8B-B14F-4D97-AF65-F5344CB8AC3E}">
        <p14:creationId xmlns:p14="http://schemas.microsoft.com/office/powerpoint/2010/main" val="259225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9144000" cy="640871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	</a:t>
            </a:r>
            <a:r>
              <a:rPr lang="ru-RU" sz="2300" dirty="0" smtClean="0">
                <a:solidFill>
                  <a:schemeClr val="tx1"/>
                </a:solidFill>
              </a:rPr>
              <a:t>Для работы микроконтроллера необходимо  написать программу. Программы </a:t>
            </a:r>
            <a:r>
              <a:rPr lang="ru-RU" sz="2300" dirty="0">
                <a:solidFill>
                  <a:schemeClr val="tx1"/>
                </a:solidFill>
              </a:rPr>
              <a:t>для микроконтроллеров пишутся на языке Си или Ассемблере. </a:t>
            </a:r>
            <a:r>
              <a:rPr lang="ru-RU" sz="2300" dirty="0" smtClean="0">
                <a:solidFill>
                  <a:schemeClr val="tx1"/>
                </a:solidFill>
              </a:rPr>
              <a:t>Написанная оператором программа,  например, на языке Си не понятна </a:t>
            </a:r>
            <a:r>
              <a:rPr lang="ru-RU" sz="2300" dirty="0">
                <a:solidFill>
                  <a:schemeClr val="tx1"/>
                </a:solidFill>
              </a:rPr>
              <a:t>микроконтроллеру, поскольку МК понимает команды только в двоичной (или шестнадцатеричной) системе, которая представляет собой набор нулей и единиц. </a:t>
            </a:r>
            <a:r>
              <a:rPr lang="ru-RU" sz="2300" dirty="0" smtClean="0">
                <a:solidFill>
                  <a:schemeClr val="tx1"/>
                </a:solidFill>
              </a:rPr>
              <a:t>Поэтому, программу, написанную на языке Си необходимо преобразовать </a:t>
            </a:r>
            <a:r>
              <a:rPr lang="ru-RU" sz="2300" dirty="0">
                <a:solidFill>
                  <a:schemeClr val="tx1"/>
                </a:solidFill>
              </a:rPr>
              <a:t>в нули и </a:t>
            </a:r>
            <a:r>
              <a:rPr lang="ru-RU" sz="2300" dirty="0" smtClean="0">
                <a:solidFill>
                  <a:schemeClr val="tx1"/>
                </a:solidFill>
              </a:rPr>
              <a:t>единицы</a:t>
            </a:r>
            <a:r>
              <a:rPr lang="ru-RU" sz="2300" dirty="0">
                <a:solidFill>
                  <a:schemeClr val="tx1"/>
                </a:solidFill>
              </a:rPr>
              <a:t> («есть сигнал -1», «нет сигнала - 0</a:t>
            </a:r>
            <a:r>
              <a:rPr lang="ru-RU" sz="2300" dirty="0" smtClean="0">
                <a:solidFill>
                  <a:schemeClr val="tx1"/>
                </a:solidFill>
              </a:rPr>
              <a:t>»). </a:t>
            </a:r>
            <a:r>
              <a:rPr lang="ru-RU" sz="2300" dirty="0">
                <a:solidFill>
                  <a:schemeClr val="tx1"/>
                </a:solidFill>
              </a:rPr>
              <a:t>Для этого применяется специальная программа, называемая компилятор, а сам процесс преобразования кода называется компиляция. </a:t>
            </a:r>
            <a:endParaRPr lang="ru-RU" sz="23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dirty="0" smtClean="0">
                <a:solidFill>
                  <a:schemeClr val="tx1"/>
                </a:solidFill>
              </a:rPr>
              <a:t>	Откомпилированный </a:t>
            </a:r>
            <a:r>
              <a:rPr lang="ru-RU" sz="2300" dirty="0">
                <a:solidFill>
                  <a:schemeClr val="tx1"/>
                </a:solidFill>
              </a:rPr>
              <a:t>готовый код </a:t>
            </a:r>
            <a:r>
              <a:rPr lang="ru-RU" sz="2300" dirty="0" smtClean="0">
                <a:solidFill>
                  <a:schemeClr val="tx1"/>
                </a:solidFill>
              </a:rPr>
              <a:t>необходимо поместить </a:t>
            </a:r>
            <a:r>
              <a:rPr lang="ru-RU" sz="2300" dirty="0">
                <a:solidFill>
                  <a:schemeClr val="tx1"/>
                </a:solidFill>
              </a:rPr>
              <a:t>в микроконтроллер, а точнее записать его в память микроконтроллера или, проще говоря, прошить микроконтроллер.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44245"/>
            <a:ext cx="9159605" cy="54868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  <a:effectLst/>
              </a:rPr>
              <a:t>4. ПРИНЦИП РАБОТЫ МИКРОКОНТРОЛЛЕРА</a:t>
            </a:r>
            <a:endParaRPr lang="ru-RU" sz="2400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470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648072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прошивки МК применяется устройство, называемое </a:t>
            </a:r>
            <a:r>
              <a:rPr lang="ru-RU" dirty="0" smtClean="0">
                <a:solidFill>
                  <a:schemeClr val="tx1"/>
                </a:solidFill>
              </a:rPr>
              <a:t>программатор (рис.3). </a:t>
            </a:r>
            <a:r>
              <a:rPr lang="ru-RU" dirty="0">
                <a:solidFill>
                  <a:schemeClr val="tx1"/>
                </a:solidFill>
              </a:rPr>
              <a:t>В зависимости от типа программатора вход его подключается к COM или USB порту, а выход к определенным выводам микроконтроллера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        После </a:t>
            </a:r>
            <a:r>
              <a:rPr lang="ru-RU" dirty="0">
                <a:solidFill>
                  <a:schemeClr val="tx1"/>
                </a:solidFill>
              </a:rPr>
              <a:t>того, как микроконтроллер прошит, выполняется отладка и тестирование программы на реальном </a:t>
            </a:r>
            <a:r>
              <a:rPr lang="ru-RU" dirty="0" smtClean="0">
                <a:solidFill>
                  <a:schemeClr val="tx1"/>
                </a:solidFill>
              </a:rPr>
              <a:t>устройстве.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</a:rPr>
              <a:t>ЭТАПЫ ПРОГРАМИРОВАНИЯ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1. Определение цели программы.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2. Составление алгоритма.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3. Написание кода.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4. Компиляция кода.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5. Запись, прошивка программы в микроконтроллер.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6. Отладка и тестирование программы в МК.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76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784976" cy="64087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dirty="0" smtClean="0"/>
              <a:t>        </a:t>
            </a:r>
            <a:endParaRPr lang="ru-RU" sz="23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9180" t="12380" r="25302" b="7368"/>
          <a:stretch/>
        </p:blipFill>
        <p:spPr bwMode="auto">
          <a:xfrm>
            <a:off x="899592" y="476673"/>
            <a:ext cx="7344816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07505" y="6080760"/>
            <a:ext cx="8856984" cy="5486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accent1"/>
                </a:solidFill>
                <a:effectLst/>
              </a:rPr>
              <a:t>Рис. 3 – Внешний вид программатора с </a:t>
            </a:r>
            <a:r>
              <a:rPr lang="en-US" sz="2400" dirty="0" smtClean="0">
                <a:solidFill>
                  <a:schemeClr val="accent1"/>
                </a:solidFill>
                <a:effectLst/>
              </a:rPr>
              <a:t>USB</a:t>
            </a:r>
            <a:r>
              <a:rPr lang="ru-RU" sz="2400" dirty="0" smtClean="0">
                <a:solidFill>
                  <a:schemeClr val="accent1"/>
                </a:solidFill>
                <a:effectLst/>
              </a:rPr>
              <a:t> портом</a:t>
            </a:r>
            <a:endParaRPr lang="ru-RU" sz="2400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5558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48072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      </a:t>
            </a: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работы микроконтроллеру, как и любому электронному устройству, необходима энергия. Напряжение МК </a:t>
            </a:r>
            <a:r>
              <a:rPr lang="ru-RU" dirty="0" err="1">
                <a:solidFill>
                  <a:schemeClr val="tx1"/>
                </a:solidFill>
              </a:rPr>
              <a:t>Atmel</a:t>
            </a:r>
            <a:r>
              <a:rPr lang="ru-RU" dirty="0">
                <a:solidFill>
                  <a:schemeClr val="tx1"/>
                </a:solidFill>
              </a:rPr>
              <a:t> AVR находится в диапазоне </a:t>
            </a:r>
            <a:r>
              <a:rPr lang="ru-RU" dirty="0" smtClean="0">
                <a:solidFill>
                  <a:schemeClr val="tx1"/>
                </a:solidFill>
              </a:rPr>
              <a:t>1,8–5,5 В. </a:t>
            </a:r>
            <a:r>
              <a:rPr lang="ru-RU" dirty="0">
                <a:solidFill>
                  <a:schemeClr val="tx1"/>
                </a:solidFill>
              </a:rPr>
              <a:t>и зависит от модели и серии. Большинство приборов работает от 5 </a:t>
            </a:r>
            <a:r>
              <a:rPr lang="ru-RU" dirty="0" smtClean="0">
                <a:solidFill>
                  <a:schemeClr val="tx1"/>
                </a:solidFill>
              </a:rPr>
              <a:t>В. </a:t>
            </a:r>
            <a:r>
              <a:rPr lang="ru-RU" dirty="0">
                <a:solidFill>
                  <a:schemeClr val="tx1"/>
                </a:solidFill>
              </a:rPr>
              <a:t>Но встречаются и низкочастотные модели (</a:t>
            </a:r>
            <a:r>
              <a:rPr lang="ru-RU" dirty="0" err="1">
                <a:solidFill>
                  <a:schemeClr val="tx1"/>
                </a:solidFill>
              </a:rPr>
              <a:t>Attiny</a:t>
            </a:r>
            <a:r>
              <a:rPr lang="ru-RU" dirty="0">
                <a:solidFill>
                  <a:schemeClr val="tx1"/>
                </a:solidFill>
              </a:rPr>
              <a:t> 2313), нижняя граница у которых от 1,8 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       Кроме </a:t>
            </a:r>
            <a:r>
              <a:rPr lang="ru-RU" dirty="0">
                <a:solidFill>
                  <a:schemeClr val="tx1"/>
                </a:solidFill>
              </a:rPr>
              <a:t>того, на работу МК влияет и частота поступающего тока. Низкое напряжение требует и низких пределов частот. Чем выше частота, тем быстрее работают определенные модели.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      Так</a:t>
            </a:r>
            <a:r>
              <a:rPr lang="ru-RU" dirty="0">
                <a:solidFill>
                  <a:schemeClr val="tx1"/>
                </a:solidFill>
              </a:rPr>
              <a:t>, чтобы обеспечить работу контроллеров серии AVR, на все плюсовые входы нужно подавать 5 В, а нулевой </a:t>
            </a:r>
            <a:r>
              <a:rPr lang="ru-RU" dirty="0" smtClean="0">
                <a:solidFill>
                  <a:schemeClr val="tx1"/>
                </a:solidFill>
              </a:rPr>
              <a:t>вход заземляют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0607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712968" cy="568863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tx1"/>
                </a:solidFill>
                <a:latin typeface="Roboto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Roboto"/>
              </a:rPr>
              <a:t>Устройство плавного пуска — электротехническое устройство, используемое в асинхронных электродвигателях, которое позволяет во время запуска удерживать параметры двигателя (тока, напряжения и т.д.) в </a:t>
            </a:r>
            <a:r>
              <a:rPr lang="ru-RU" dirty="0" err="1" smtClean="0">
                <a:solidFill>
                  <a:schemeClr val="tx1"/>
                </a:solidFill>
                <a:latin typeface="Roboto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Roboto"/>
              </a:rPr>
              <a:t> безопасных пределах. Его применение уменьшает пусковые токи, снижает вероятность перегрева двигателя, устраняет рывки в механических приводах, что, в конечном итоге, повышает срок службы электропривода. </a:t>
            </a:r>
          </a:p>
          <a:p>
            <a:r>
              <a:rPr lang="ru-RU" dirty="0" smtClean="0">
                <a:solidFill>
                  <a:schemeClr val="tx1"/>
                </a:solidFill>
                <a:latin typeface="Roboto"/>
              </a:rPr>
              <a:t>	Основными </a:t>
            </a:r>
            <a:r>
              <a:rPr lang="ru-RU" dirty="0">
                <a:solidFill>
                  <a:schemeClr val="tx1"/>
                </a:solidFill>
                <a:latin typeface="Roboto"/>
              </a:rPr>
              <a:t>проблемами асинхронных электродвигателей являются:</a:t>
            </a: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chemeClr val="tx1"/>
                </a:solidFill>
                <a:latin typeface="Roboto"/>
              </a:rPr>
              <a:t>  - невозможность </a:t>
            </a:r>
            <a:r>
              <a:rPr lang="ru-RU" dirty="0">
                <a:solidFill>
                  <a:schemeClr val="tx1"/>
                </a:solidFill>
                <a:latin typeface="Roboto"/>
              </a:rPr>
              <a:t>согласования крутящего момента двигателя с моментом </a:t>
            </a:r>
            <a:r>
              <a:rPr lang="ru-RU" dirty="0" smtClean="0">
                <a:solidFill>
                  <a:schemeClr val="tx1"/>
                </a:solidFill>
                <a:latin typeface="Roboto"/>
              </a:rPr>
              <a:t>нагрузки;</a:t>
            </a:r>
            <a:endParaRPr lang="ru-RU" dirty="0">
              <a:solidFill>
                <a:schemeClr val="tx1"/>
              </a:solidFill>
              <a:latin typeface="Roboto"/>
            </a:endParaRP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chemeClr val="tx1"/>
                </a:solidFill>
                <a:latin typeface="Roboto"/>
              </a:rPr>
              <a:t> - высокий </a:t>
            </a:r>
            <a:r>
              <a:rPr lang="ru-RU" dirty="0">
                <a:solidFill>
                  <a:schemeClr val="tx1"/>
                </a:solidFill>
                <a:latin typeface="Roboto"/>
              </a:rPr>
              <a:t>пусковой ток.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23796"/>
            <a:ext cx="8856984" cy="956931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70C0"/>
                </a:solidFill>
                <a:effectLst/>
              </a:rPr>
              <a:t>5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. УПРАВЛЕНИЕ РАБОТОЙ ЭЛЕКТРОПРИВОДА С ПОМОЩЬЮ МИКРОКОНТРОЛЛЕРА НА ПРИМЕРЕ УСТРОЙСТВА</a:t>
            </a:r>
            <a:br>
              <a:rPr lang="ru-RU" sz="2000" dirty="0" smtClean="0">
                <a:solidFill>
                  <a:srgbClr val="0070C0"/>
                </a:solidFill>
                <a:effectLst/>
              </a:rPr>
            </a:br>
            <a:r>
              <a:rPr lang="ru-RU" sz="2000" dirty="0" smtClean="0">
                <a:solidFill>
                  <a:srgbClr val="0070C0"/>
                </a:solidFill>
                <a:effectLst/>
              </a:rPr>
              <a:t> ПЛАВНОГО ПУСКА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140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8784976" cy="554461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</a:rPr>
              <a:t>Сохранение </a:t>
            </a:r>
            <a:r>
              <a:rPr lang="ru-RU" dirty="0">
                <a:solidFill>
                  <a:schemeClr val="tx1"/>
                </a:solidFill>
              </a:rPr>
              <a:t>электрической энергии становится важной частью общей тенденции по защите окружающей среды. Электродвигатели, приводящие в действие системы в быту и на производстве, потребляют значительную часть производимой </a:t>
            </a:r>
            <a:r>
              <a:rPr lang="ru-RU" dirty="0" smtClean="0">
                <a:solidFill>
                  <a:schemeClr val="tx1"/>
                </a:solidFill>
              </a:rPr>
              <a:t>электроэнергии</a:t>
            </a:r>
            <a:r>
              <a:rPr lang="ru-RU" dirty="0">
                <a:solidFill>
                  <a:schemeClr val="tx1"/>
                </a:solidFill>
              </a:rPr>
              <a:t>. Большинство этих двигателей работают в нерегулируемом режиме и, следовательно, с низкой эффективностью. </a:t>
            </a:r>
            <a:r>
              <a:rPr lang="ru-RU" dirty="0" smtClean="0">
                <a:solidFill>
                  <a:schemeClr val="tx1"/>
                </a:solidFill>
              </a:rPr>
              <a:t>Современный прогресс </a:t>
            </a:r>
            <a:r>
              <a:rPr lang="ru-RU" dirty="0">
                <a:solidFill>
                  <a:schemeClr val="tx1"/>
                </a:solidFill>
              </a:rPr>
              <a:t>в полупроводниковой индустрии, особенно в силовой электронике и микроконтроллерах, сделали приводы с регулированием скорости более практичными и значительно менее дорогими.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864095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/>
                </a:solidFill>
                <a:effectLst/>
              </a:rPr>
              <a:t>1. ПРЕИМУЩЕСТВА ИСПОЛЬЗОВАНИЯ МИКРОКОНТОЛЛЕВ В ЭЛЕКТРОПРИВОДАХ</a:t>
            </a:r>
            <a:endParaRPr lang="ru-RU" sz="2400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3011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6741368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1700" dirty="0" smtClean="0">
                <a:solidFill>
                  <a:srgbClr val="212745"/>
                </a:solidFill>
              </a:rPr>
              <a:t>	</a:t>
            </a:r>
            <a:r>
              <a:rPr lang="ru-RU" dirty="0">
                <a:solidFill>
                  <a:schemeClr val="tx1"/>
                </a:solidFill>
              </a:rPr>
              <a:t>Во время пуска крутящий момент за доли секунды часто достигает 150-200%, что может привести к выходу из строя кинематической цепи привода. При этом </a:t>
            </a:r>
            <a:r>
              <a:rPr lang="ru-RU" dirty="0" smtClean="0">
                <a:solidFill>
                  <a:schemeClr val="tx1"/>
                </a:solidFill>
              </a:rPr>
              <a:t>пусковой ток </a:t>
            </a:r>
            <a:r>
              <a:rPr lang="ru-RU" dirty="0">
                <a:solidFill>
                  <a:schemeClr val="tx1"/>
                </a:solidFill>
              </a:rPr>
              <a:t>может быть в 6-8 раз больше номинального, порождая проблемы со стабильностью питания. Устройство плавного пуска позволяют избежать этих проблем, делая разгон и торможение двигателя более медленными. Это позволяет снизить пусковые токи и избежать рывков в механической части </a:t>
            </a:r>
            <a:r>
              <a:rPr lang="ru-RU" dirty="0" smtClean="0">
                <a:solidFill>
                  <a:schemeClr val="tx1"/>
                </a:solidFill>
              </a:rPr>
              <a:t>привода.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schemeClr val="tx1"/>
                </a:solidFill>
              </a:rPr>
              <a:t>	Данные </a:t>
            </a:r>
            <a:r>
              <a:rPr lang="ru-RU" dirty="0">
                <a:solidFill>
                  <a:schemeClr val="tx1"/>
                </a:solidFill>
              </a:rPr>
              <a:t>электрические устройства позволяют постепенно повышать ток или напряжение от начального пониженного уровня (опорного напряжения) до </a:t>
            </a:r>
            <a:r>
              <a:rPr lang="ru-RU" dirty="0" smtClean="0">
                <a:solidFill>
                  <a:schemeClr val="tx1"/>
                </a:solidFill>
              </a:rPr>
              <a:t>максимального (рис.4), </a:t>
            </a:r>
            <a:r>
              <a:rPr lang="ru-RU" dirty="0">
                <a:solidFill>
                  <a:schemeClr val="tx1"/>
                </a:solidFill>
              </a:rPr>
              <a:t>чтобы плавно запустить и разогнать электродвигатель до его номинальных оборотов. Такие УПП обычно используют амплитудные методы управления и поэтому справляются с запуском оборудования в холостом или слабо нагруженном </a:t>
            </a:r>
            <a:r>
              <a:rPr lang="ru-RU" dirty="0" smtClean="0">
                <a:solidFill>
                  <a:schemeClr val="tx1"/>
                </a:solidFill>
              </a:rPr>
              <a:t>режиме.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85" y="6043829"/>
            <a:ext cx="9144000" cy="79208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effectLst/>
              </a:rPr>
              <a:t>Рис.4 – Пусковые характеристики электродвигателя при различных схемах запуска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9272" t="47032" r="5039" b="6929"/>
          <a:stretch/>
        </p:blipFill>
        <p:spPr bwMode="auto">
          <a:xfrm>
            <a:off x="0" y="0"/>
            <a:ext cx="9144000" cy="6021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13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1700" dirty="0" smtClean="0">
                <a:solidFill>
                  <a:srgbClr val="212745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Плавный </a:t>
            </a:r>
            <a:r>
              <a:rPr lang="ru-RU" sz="2400" dirty="0">
                <a:solidFill>
                  <a:schemeClr val="tx1"/>
                </a:solidFill>
              </a:rPr>
              <a:t>пуск электродвигателя осуществляется с помощью регулировки угла отсечки трехфазного встречно-параллельного тиристора, включенного между источником питания и регулируемым двигателем, плавный </a:t>
            </a:r>
            <a:r>
              <a:rPr lang="ru-RU" sz="2400" dirty="0" smtClean="0">
                <a:solidFill>
                  <a:schemeClr val="tx1"/>
                </a:solidFill>
              </a:rPr>
              <a:t>пускатель, например, </a:t>
            </a:r>
            <a:r>
              <a:rPr lang="ru-RU" sz="2400" dirty="0">
                <a:solidFill>
                  <a:schemeClr val="tx1"/>
                </a:solidFill>
              </a:rPr>
              <a:t>серии NJR2 обеспечивает увеличение напряжения на клеммах двигателя с предварительно установленного до номинального значения, что обеспечивает плавный пуск в результате снижения </a:t>
            </a:r>
            <a:r>
              <a:rPr lang="ru-RU" sz="2400" dirty="0" smtClean="0">
                <a:solidFill>
                  <a:schemeClr val="tx1"/>
                </a:solidFill>
              </a:rPr>
              <a:t>тока (рис.5). </a:t>
            </a: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Принцип работы схемы </a:t>
            </a:r>
            <a:r>
              <a:rPr lang="ru-RU" sz="2400" dirty="0">
                <a:solidFill>
                  <a:schemeClr val="tx1"/>
                </a:solidFill>
              </a:rPr>
              <a:t>основывается на том, что тиристоры отпираются на определенное время в момент прохождения синусоидой ноля. Обычно в той части фазы, когда напряжение растет. Реже – при его падении. В результате на выходе УПП регистрируется пульсирующее напряжение, форма которого лишь приблизительно похожа на синусоиду. Амплитуда этой кривой растет по мере того, как увеличивается временной интервал, когда тиристор </a:t>
            </a:r>
            <a:r>
              <a:rPr lang="ru-RU" sz="2400" dirty="0" smtClean="0">
                <a:solidFill>
                  <a:schemeClr val="tx1"/>
                </a:solidFill>
              </a:rPr>
              <a:t>открыт. </a:t>
            </a: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Принципиальная электрическая схема представлена на рис.6.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369171"/>
            <a:ext cx="8568952" cy="50405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effectLst/>
              </a:rPr>
              <a:t>Рис.5 – Схема подключения микроконтроллера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29447" t="10477" r="27578" b="13082"/>
          <a:stretch/>
        </p:blipFill>
        <p:spPr bwMode="auto">
          <a:xfrm>
            <a:off x="395536" y="0"/>
            <a:ext cx="8136904" cy="6381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88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93296"/>
            <a:ext cx="8748464" cy="59432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effectLst/>
              </a:rPr>
              <a:t>Рис.6 –Схема основных приводных соединений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28913" t="10952" r="28783" b="6415"/>
          <a:stretch/>
        </p:blipFill>
        <p:spPr bwMode="auto">
          <a:xfrm>
            <a:off x="971600" y="260648"/>
            <a:ext cx="7344816" cy="5616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91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80" y="0"/>
            <a:ext cx="8424936" cy="57606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effectLst/>
              </a:rPr>
              <a:t>Таблица 1- Главные клеммы цепи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31054" t="36666" r="28248" b="52379"/>
          <a:stretch/>
        </p:blipFill>
        <p:spPr bwMode="auto">
          <a:xfrm>
            <a:off x="152586" y="404664"/>
            <a:ext cx="8712968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06" y="2205508"/>
            <a:ext cx="9145714" cy="4652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sz="2000" dirty="0" smtClean="0"/>
              <a:t>Главная </a:t>
            </a:r>
            <a:r>
              <a:rPr lang="ru-RU" sz="2000" dirty="0"/>
              <a:t>цепь плавного пускателя серии NJR2-D включает в себя шесть </a:t>
            </a:r>
            <a:r>
              <a:rPr lang="ru-RU" sz="2000" dirty="0" err="1"/>
              <a:t>встречнопараллельных</a:t>
            </a:r>
            <a:r>
              <a:rPr lang="ru-RU" sz="2000" dirty="0"/>
              <a:t> тиристоров, последовательно соединенных с цепью статора двигателя переменного тока. В ней используется электронный </a:t>
            </a:r>
            <a:r>
              <a:rPr lang="ru-RU" sz="2000" dirty="0" err="1"/>
              <a:t>тиристорный</a:t>
            </a:r>
            <a:r>
              <a:rPr lang="ru-RU" sz="2000" dirty="0"/>
              <a:t> выключатель. Она управляет изменением угла срабатывания с помощью </a:t>
            </a:r>
            <a:r>
              <a:rPr lang="ru-RU" sz="2000" dirty="0" smtClean="0"/>
              <a:t>микроконтроллерного  </a:t>
            </a:r>
            <a:r>
              <a:rPr lang="ru-RU" sz="2000" dirty="0"/>
              <a:t>устройства, меняет угол отсечки тиристоров, управляет амплитудой входного напряжения двигателя и регулирует плавный пуск двигателя. По завершении пуска на выходе плавного пускателя присутствует номинальное напряжение, вызывающее замыкание трехфазного шунтирующего контактора KM и запускающее работу двигателя от электрической </a:t>
            </a:r>
            <a:r>
              <a:rPr lang="ru-RU" sz="2000" dirty="0" smtClean="0"/>
              <a:t>сети.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1167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964488" cy="5949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8640"/>
            <a:ext cx="9158768" cy="64807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effectLst/>
              </a:rPr>
              <a:t>6. Управление </a:t>
            </a:r>
            <a:r>
              <a:rPr lang="ru-RU" sz="2000" dirty="0">
                <a:solidFill>
                  <a:srgbClr val="0070C0"/>
                </a:solidFill>
                <a:effectLst/>
              </a:rPr>
              <a:t>шаговым двигателем с помощью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AVR микроконтроллера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0058" t="29648" r="31211" b="12311"/>
          <a:stretch/>
        </p:blipFill>
        <p:spPr bwMode="auto">
          <a:xfrm>
            <a:off x="251520" y="980728"/>
            <a:ext cx="8712968" cy="5256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-17359" y="6093296"/>
            <a:ext cx="9158768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rgbClr val="0070C0"/>
                </a:solidFill>
                <a:effectLst/>
              </a:rPr>
              <a:t>Рис.7 – Принципиальная схема включения шагового электродвигателя через микросхему 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2684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08712"/>
          </a:xfrm>
        </p:spPr>
        <p:txBody>
          <a:bodyPr>
            <a:normAutofit/>
          </a:bodyPr>
          <a:lstStyle/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</a:rPr>
              <a:t>Алгоритм </a:t>
            </a:r>
            <a:r>
              <a:rPr lang="ru-RU" dirty="0">
                <a:solidFill>
                  <a:schemeClr val="tx1"/>
                </a:solidFill>
              </a:rPr>
              <a:t>управления </a:t>
            </a:r>
            <a:r>
              <a:rPr lang="ru-RU" dirty="0" smtClean="0">
                <a:solidFill>
                  <a:schemeClr val="tx1"/>
                </a:solidFill>
              </a:rPr>
              <a:t>работой шагового электродвигателя следующий (рис.7). Необходимо поочерёдно выполнять коммутацию обмоток электрической машины. На </a:t>
            </a:r>
            <a:r>
              <a:rPr lang="ru-RU" dirty="0">
                <a:solidFill>
                  <a:schemeClr val="tx1"/>
                </a:solidFill>
              </a:rPr>
              <a:t>каждую из обмоток электрического двигателя подается в определенное время сигнал в виде набора цифр состоящих из «0 или 1».         </a:t>
            </a: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	Очередность </a:t>
            </a:r>
            <a:r>
              <a:rPr lang="ru-RU" dirty="0">
                <a:solidFill>
                  <a:schemeClr val="tx1"/>
                </a:solidFill>
              </a:rPr>
              <a:t>подачи сигналов на фазы выглядит следующим образом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- 1000 – обмотка</a:t>
            </a:r>
            <a:r>
              <a:rPr lang="en-US" dirty="0" smtClean="0">
                <a:solidFill>
                  <a:schemeClr val="tx1"/>
                </a:solidFill>
              </a:rPr>
              <a:t> L1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en-US" dirty="0" smtClean="0">
              <a:solidFill>
                <a:schemeClr val="tx1"/>
              </a:solidFill>
            </a:endParaRPr>
          </a:p>
          <a:p>
            <a:pPr marL="45720" lvl="0" indent="0" algn="just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0100 - </a:t>
            </a:r>
            <a:r>
              <a:rPr lang="ru-RU" dirty="0" smtClean="0">
                <a:solidFill>
                  <a:schemeClr val="tx1"/>
                </a:solidFill>
              </a:rPr>
              <a:t>обмотка</a:t>
            </a:r>
            <a:r>
              <a:rPr lang="en-US" dirty="0" smtClean="0">
                <a:solidFill>
                  <a:schemeClr val="tx1"/>
                </a:solidFill>
              </a:rPr>
              <a:t> L2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en-US" dirty="0" smtClean="0">
              <a:solidFill>
                <a:schemeClr val="tx1"/>
              </a:solidFill>
            </a:endParaRPr>
          </a:p>
          <a:p>
            <a:pPr marL="45720" lvl="0" indent="0" algn="just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0010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>
                <a:solidFill>
                  <a:schemeClr val="tx1"/>
                </a:solidFill>
              </a:rPr>
              <a:t>обмотка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L3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en-US" dirty="0" smtClean="0">
              <a:solidFill>
                <a:schemeClr val="tx1"/>
              </a:solidFill>
            </a:endParaRPr>
          </a:p>
          <a:p>
            <a:pPr marL="45720" lvl="0" indent="0" algn="just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0001 </a:t>
            </a:r>
            <a:r>
              <a:rPr lang="ru-RU" dirty="0">
                <a:solidFill>
                  <a:schemeClr val="tx1"/>
                </a:solidFill>
              </a:rPr>
              <a:t>– обмотка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ru-RU" dirty="0" smtClean="0">
                <a:solidFill>
                  <a:schemeClr val="tx1"/>
                </a:solidFill>
              </a:rPr>
              <a:t>4.</a:t>
            </a:r>
          </a:p>
          <a:p>
            <a:pPr marL="45720" lvl="0" indent="0" algn="just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schemeClr val="tx1"/>
                </a:solidFill>
              </a:rPr>
              <a:t>	Данный </a:t>
            </a:r>
            <a:r>
              <a:rPr lang="ru-RU" dirty="0">
                <a:solidFill>
                  <a:schemeClr val="tx1"/>
                </a:solidFill>
              </a:rPr>
              <a:t>режим применяют в устройствах, где необходимо очень плавно изменять угол поворота ротора шагового двигателя, например в медицинских </a:t>
            </a:r>
            <a:r>
              <a:rPr lang="ru-RU" dirty="0" smtClean="0">
                <a:solidFill>
                  <a:schemeClr val="tx1"/>
                </a:solidFill>
              </a:rPr>
              <a:t>приборах, </a:t>
            </a:r>
            <a:r>
              <a:rPr lang="ru-RU" dirty="0">
                <a:solidFill>
                  <a:schemeClr val="tx1"/>
                </a:solidFill>
              </a:rPr>
              <a:t>которые отвечают за равномерное и плавное введение в вену лекарства (шприцевые дозаторы) или в устройствах механической настройки, например радиоприемники с настройкой при помощи шагового </a:t>
            </a:r>
            <a:r>
              <a:rPr lang="ru-RU" dirty="0" smtClean="0">
                <a:solidFill>
                  <a:schemeClr val="tx1"/>
                </a:solidFill>
              </a:rPr>
              <a:t>двигателя.</a:t>
            </a:r>
            <a:endParaRPr lang="en-US" dirty="0">
              <a:solidFill>
                <a:schemeClr val="tx1"/>
              </a:solidFill>
            </a:endParaRP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213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640960" cy="6480720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</a:rPr>
              <a:t>Фрагмент программы </a:t>
            </a:r>
            <a:r>
              <a:rPr lang="ru-RU" dirty="0">
                <a:solidFill>
                  <a:srgbClr val="0070C0"/>
                </a:solidFill>
              </a:rPr>
              <a:t>для </a:t>
            </a:r>
            <a:r>
              <a:rPr lang="ru-RU" dirty="0" err="1">
                <a:solidFill>
                  <a:srgbClr val="0070C0"/>
                </a:solidFill>
              </a:rPr>
              <a:t>полношагового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режима работы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</a:rPr>
              <a:t>на языке СИ</a:t>
            </a:r>
            <a:endParaRPr lang="ru-RU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1. </a:t>
            </a:r>
            <a:r>
              <a:rPr lang="en-US" dirty="0" smtClean="0"/>
              <a:t>#include </a:t>
            </a:r>
            <a:r>
              <a:rPr lang="en-US" dirty="0"/>
              <a:t>&lt;</a:t>
            </a:r>
            <a:r>
              <a:rPr lang="en-US" dirty="0" err="1"/>
              <a:t>avr</a:t>
            </a:r>
            <a:r>
              <a:rPr lang="en-US" dirty="0"/>
              <a:t>/</a:t>
            </a:r>
            <a:r>
              <a:rPr lang="en-US" dirty="0" err="1"/>
              <a:t>io.h</a:t>
            </a:r>
            <a:r>
              <a:rPr lang="en-US" dirty="0"/>
              <a:t>&gt;//</a:t>
            </a:r>
            <a:r>
              <a:rPr lang="ru-RU" dirty="0"/>
              <a:t>Подключаем библиотеку ввода/вывода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2.</a:t>
            </a:r>
            <a:endParaRPr lang="ru-RU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3</a:t>
            </a:r>
            <a:r>
              <a:rPr lang="ru-RU" dirty="0" smtClean="0"/>
              <a:t>. #</a:t>
            </a:r>
            <a:r>
              <a:rPr lang="en-US" dirty="0"/>
              <a:t>define </a:t>
            </a:r>
            <a:r>
              <a:rPr lang="en-US" dirty="0" err="1"/>
              <a:t>nop</a:t>
            </a:r>
            <a:r>
              <a:rPr lang="en-US" dirty="0"/>
              <a:t>() {</a:t>
            </a:r>
            <a:r>
              <a:rPr lang="en-US" dirty="0" err="1"/>
              <a:t>asm</a:t>
            </a:r>
            <a:r>
              <a:rPr lang="en-US" dirty="0"/>
              <a:t>("</a:t>
            </a:r>
            <a:r>
              <a:rPr lang="en-US" dirty="0" err="1"/>
              <a:t>nop</a:t>
            </a:r>
            <a:r>
              <a:rPr lang="en-US" dirty="0"/>
              <a:t>");}//</a:t>
            </a:r>
            <a:r>
              <a:rPr lang="ru-RU" dirty="0"/>
              <a:t>подключаем функция для </a:t>
            </a:r>
            <a:r>
              <a:rPr lang="ru-RU" dirty="0" smtClean="0"/>
              <a:t>формирования </a:t>
            </a:r>
            <a:r>
              <a:rPr lang="ru-RU" dirty="0"/>
              <a:t>задержки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4.</a:t>
            </a:r>
            <a:endParaRPr lang="ru-RU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en-US" dirty="0" smtClean="0"/>
              <a:t>void </a:t>
            </a:r>
            <a:r>
              <a:rPr lang="en-US" dirty="0"/>
              <a:t>right (void);//</a:t>
            </a:r>
            <a:r>
              <a:rPr lang="ru-RU" dirty="0"/>
              <a:t>Прототип функции поворота ротора ШД вправо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6. </a:t>
            </a:r>
            <a:r>
              <a:rPr lang="en-US" dirty="0" smtClean="0"/>
              <a:t>void </a:t>
            </a:r>
            <a:r>
              <a:rPr lang="en-US" dirty="0"/>
              <a:t>left (void);//</a:t>
            </a:r>
            <a:r>
              <a:rPr lang="ru-RU" dirty="0"/>
              <a:t>Прототип поворота влево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7. </a:t>
            </a:r>
            <a:endParaRPr lang="ru-RU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8. </a:t>
            </a:r>
            <a:r>
              <a:rPr lang="en-US" dirty="0" err="1" smtClean="0"/>
              <a:t>int</a:t>
            </a:r>
            <a:r>
              <a:rPr lang="en-US" dirty="0" smtClean="0"/>
              <a:t> x, j, m=100; //</a:t>
            </a:r>
            <a:r>
              <a:rPr lang="ru-RU" dirty="0" smtClean="0"/>
              <a:t>переменные</a:t>
            </a:r>
            <a:endParaRPr lang="ru-RU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9.</a:t>
            </a:r>
            <a:endParaRPr lang="ru-RU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10. //</a:t>
            </a:r>
            <a:r>
              <a:rPr lang="ru-RU" dirty="0"/>
              <a:t>Функция задержки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11. </a:t>
            </a:r>
            <a:r>
              <a:rPr lang="en-US" dirty="0" smtClean="0"/>
              <a:t>void </a:t>
            </a:r>
            <a:r>
              <a:rPr lang="en-US" dirty="0"/>
              <a:t>delay(</a:t>
            </a:r>
            <a:r>
              <a:rPr lang="en-US" dirty="0" err="1"/>
              <a:t>int</a:t>
            </a:r>
            <a:r>
              <a:rPr lang="en-US" dirty="0"/>
              <a:t> t)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12. </a:t>
            </a:r>
            <a:r>
              <a:rPr lang="en-US" dirty="0" smtClean="0"/>
              <a:t>{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13. </a:t>
            </a:r>
            <a:r>
              <a:rPr lang="en-US" dirty="0" smtClean="0"/>
              <a:t>for </a:t>
            </a:r>
            <a:r>
              <a:rPr lang="en-US" dirty="0"/>
              <a:t>(x=0; x&lt;t ;x++)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14. </a:t>
            </a:r>
            <a:r>
              <a:rPr lang="en-US" dirty="0" err="1" smtClean="0"/>
              <a:t>nop</a:t>
            </a:r>
            <a:r>
              <a:rPr lang="en-US" dirty="0" smtClean="0"/>
              <a:t> </a:t>
            </a:r>
            <a:r>
              <a:rPr lang="en-US" dirty="0"/>
              <a:t>();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15.</a:t>
            </a:r>
            <a:r>
              <a:rPr lang="en-US" dirty="0" smtClean="0"/>
              <a:t> 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16. </a:t>
            </a:r>
            <a:r>
              <a:rPr lang="en-US" dirty="0" smtClean="0"/>
              <a:t>}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88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18. //</a:t>
            </a:r>
            <a:r>
              <a:rPr lang="ru-RU" dirty="0">
                <a:solidFill>
                  <a:schemeClr val="tx1"/>
                </a:solidFill>
              </a:rPr>
              <a:t>Функция длинной задержки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19. </a:t>
            </a:r>
            <a:r>
              <a:rPr lang="en-US" dirty="0" smtClean="0">
                <a:solidFill>
                  <a:schemeClr val="tx1"/>
                </a:solidFill>
              </a:rPr>
              <a:t>void </a:t>
            </a:r>
            <a:r>
              <a:rPr lang="en-US" dirty="0" err="1">
                <a:solidFill>
                  <a:schemeClr val="tx1"/>
                </a:solidFill>
              </a:rPr>
              <a:t>long_delay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int</a:t>
            </a:r>
            <a:r>
              <a:rPr lang="en-US" dirty="0">
                <a:solidFill>
                  <a:schemeClr val="tx1"/>
                </a:solidFill>
              </a:rPr>
              <a:t> p)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20. </a:t>
            </a:r>
            <a:r>
              <a:rPr lang="en-US" dirty="0" smtClean="0">
                <a:solidFill>
                  <a:schemeClr val="tx1"/>
                </a:solidFill>
              </a:rPr>
              <a:t>{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21. </a:t>
            </a:r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>
                <a:solidFill>
                  <a:schemeClr val="tx1"/>
                </a:solidFill>
              </a:rPr>
              <a:t>(j=0; j&lt;p; j++)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22.          </a:t>
            </a:r>
            <a:r>
              <a:rPr lang="en-US" dirty="0" smtClean="0">
                <a:solidFill>
                  <a:schemeClr val="tx1"/>
                </a:solidFill>
              </a:rPr>
              <a:t>{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23.          </a:t>
            </a:r>
            <a:r>
              <a:rPr lang="en-US" dirty="0" smtClean="0">
                <a:solidFill>
                  <a:schemeClr val="tx1"/>
                </a:solidFill>
              </a:rPr>
              <a:t>delay(300</a:t>
            </a:r>
            <a:r>
              <a:rPr lang="en-US" dirty="0">
                <a:solidFill>
                  <a:schemeClr val="tx1"/>
                </a:solidFill>
              </a:rPr>
              <a:t>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24.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25.  </a:t>
            </a: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26.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27. </a:t>
            </a:r>
            <a:r>
              <a:rPr lang="en-US" dirty="0" smtClean="0">
                <a:solidFill>
                  <a:schemeClr val="tx1"/>
                </a:solidFill>
              </a:rPr>
              <a:t>//</a:t>
            </a:r>
            <a:r>
              <a:rPr lang="ru-RU" dirty="0">
                <a:solidFill>
                  <a:schemeClr val="tx1"/>
                </a:solidFill>
              </a:rPr>
              <a:t>Функция поворота ротора вправо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28. </a:t>
            </a:r>
            <a:r>
              <a:rPr lang="en-US" dirty="0" smtClean="0">
                <a:solidFill>
                  <a:schemeClr val="tx1"/>
                </a:solidFill>
              </a:rPr>
              <a:t>void </a:t>
            </a:r>
            <a:r>
              <a:rPr lang="en-US" dirty="0">
                <a:solidFill>
                  <a:schemeClr val="tx1"/>
                </a:solidFill>
              </a:rPr>
              <a:t>right (void)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29. </a:t>
            </a:r>
            <a:r>
              <a:rPr lang="en-US" dirty="0" smtClean="0">
                <a:solidFill>
                  <a:schemeClr val="tx1"/>
                </a:solidFill>
              </a:rPr>
              <a:t>{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30. </a:t>
            </a:r>
            <a:r>
              <a:rPr lang="en-US" dirty="0" smtClean="0">
                <a:solidFill>
                  <a:schemeClr val="tx1"/>
                </a:solidFill>
              </a:rPr>
              <a:t>PORTD </a:t>
            </a:r>
            <a:r>
              <a:rPr lang="en-US" dirty="0">
                <a:solidFill>
                  <a:schemeClr val="tx1"/>
                </a:solidFill>
              </a:rPr>
              <a:t>= 0b10001000;//</a:t>
            </a:r>
            <a:r>
              <a:rPr lang="ru-RU" dirty="0">
                <a:solidFill>
                  <a:schemeClr val="tx1"/>
                </a:solidFill>
              </a:rPr>
              <a:t>обмотка </a:t>
            </a:r>
            <a:r>
              <a:rPr lang="en-US" dirty="0">
                <a:solidFill>
                  <a:schemeClr val="tx1"/>
                </a:solidFill>
              </a:rPr>
              <a:t>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31. </a:t>
            </a:r>
            <a:r>
              <a:rPr lang="en-US" dirty="0" err="1" smtClean="0">
                <a:solidFill>
                  <a:schemeClr val="tx1"/>
                </a:solidFill>
              </a:rPr>
              <a:t>long_delay</a:t>
            </a:r>
            <a:r>
              <a:rPr lang="en-US" dirty="0" smtClean="0">
                <a:solidFill>
                  <a:schemeClr val="tx1"/>
                </a:solidFill>
              </a:rPr>
              <a:t>(m</a:t>
            </a:r>
            <a:r>
              <a:rPr lang="en-US" dirty="0">
                <a:solidFill>
                  <a:schemeClr val="tx1"/>
                </a:solidFill>
              </a:rPr>
              <a:t>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32.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33. </a:t>
            </a:r>
            <a:r>
              <a:rPr lang="en-US" dirty="0" smtClean="0">
                <a:solidFill>
                  <a:schemeClr val="tx1"/>
                </a:solidFill>
              </a:rPr>
              <a:t>PORTD </a:t>
            </a:r>
            <a:r>
              <a:rPr lang="en-US" dirty="0">
                <a:solidFill>
                  <a:schemeClr val="tx1"/>
                </a:solidFill>
              </a:rPr>
              <a:t>= 0b01000100;//</a:t>
            </a:r>
            <a:r>
              <a:rPr lang="ru-RU" dirty="0">
                <a:solidFill>
                  <a:schemeClr val="tx1"/>
                </a:solidFill>
              </a:rPr>
              <a:t>обмотка </a:t>
            </a:r>
            <a:r>
              <a:rPr lang="en-US" dirty="0">
                <a:solidFill>
                  <a:schemeClr val="tx1"/>
                </a:solidFill>
              </a:rPr>
              <a:t>B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34. </a:t>
            </a:r>
            <a:r>
              <a:rPr lang="en-US" dirty="0" err="1" smtClean="0">
                <a:solidFill>
                  <a:schemeClr val="tx1"/>
                </a:solidFill>
              </a:rPr>
              <a:t>long_delay</a:t>
            </a:r>
            <a:r>
              <a:rPr lang="en-US" dirty="0" smtClean="0">
                <a:solidFill>
                  <a:schemeClr val="tx1"/>
                </a:solidFill>
              </a:rPr>
              <a:t>(m</a:t>
            </a:r>
            <a:r>
              <a:rPr lang="en-US" dirty="0">
                <a:solidFill>
                  <a:schemeClr val="tx1"/>
                </a:solidFill>
              </a:rPr>
              <a:t>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35.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36. </a:t>
            </a:r>
            <a:r>
              <a:rPr lang="en-US" dirty="0" smtClean="0">
                <a:solidFill>
                  <a:schemeClr val="tx1"/>
                </a:solidFill>
              </a:rPr>
              <a:t>PORTD </a:t>
            </a:r>
            <a:r>
              <a:rPr lang="en-US" dirty="0">
                <a:solidFill>
                  <a:schemeClr val="tx1"/>
                </a:solidFill>
              </a:rPr>
              <a:t>= 0b00100010;//</a:t>
            </a:r>
            <a:r>
              <a:rPr lang="ru-RU" dirty="0">
                <a:solidFill>
                  <a:schemeClr val="tx1"/>
                </a:solidFill>
              </a:rPr>
              <a:t>обмотка </a:t>
            </a:r>
            <a:r>
              <a:rPr lang="en-US" dirty="0">
                <a:solidFill>
                  <a:schemeClr val="tx1"/>
                </a:solidFill>
              </a:rPr>
              <a:t>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37. </a:t>
            </a:r>
            <a:r>
              <a:rPr lang="en-US" dirty="0" err="1" smtClean="0">
                <a:solidFill>
                  <a:schemeClr val="tx1"/>
                </a:solidFill>
              </a:rPr>
              <a:t>long_delay</a:t>
            </a:r>
            <a:r>
              <a:rPr lang="en-US" dirty="0" smtClean="0">
                <a:solidFill>
                  <a:schemeClr val="tx1"/>
                </a:solidFill>
              </a:rPr>
              <a:t>(m</a:t>
            </a:r>
            <a:r>
              <a:rPr lang="en-US" dirty="0">
                <a:solidFill>
                  <a:schemeClr val="tx1"/>
                </a:solidFill>
              </a:rPr>
              <a:t>);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38.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39. </a:t>
            </a:r>
            <a:r>
              <a:rPr lang="en-US" dirty="0" smtClean="0">
                <a:solidFill>
                  <a:schemeClr val="tx1"/>
                </a:solidFill>
              </a:rPr>
              <a:t>PORTD = 0b00010001;//</a:t>
            </a:r>
            <a:r>
              <a:rPr lang="ru-RU" dirty="0" smtClean="0">
                <a:solidFill>
                  <a:schemeClr val="tx1"/>
                </a:solidFill>
              </a:rPr>
              <a:t>обмотка </a:t>
            </a:r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40. </a:t>
            </a:r>
            <a:r>
              <a:rPr lang="en-US" dirty="0" err="1" smtClean="0">
                <a:solidFill>
                  <a:schemeClr val="tx1"/>
                </a:solidFill>
              </a:rPr>
              <a:t>long_delay</a:t>
            </a:r>
            <a:r>
              <a:rPr lang="en-US" dirty="0" smtClean="0">
                <a:solidFill>
                  <a:schemeClr val="tx1"/>
                </a:solidFill>
              </a:rPr>
              <a:t>(m</a:t>
            </a:r>
            <a:r>
              <a:rPr lang="en-US" dirty="0">
                <a:solidFill>
                  <a:schemeClr val="tx1"/>
                </a:solidFill>
              </a:rPr>
              <a:t>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41. </a:t>
            </a: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42.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just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         Приводы </a:t>
            </a:r>
            <a:r>
              <a:rPr lang="ru-RU" dirty="0">
                <a:solidFill>
                  <a:schemeClr val="tx1"/>
                </a:solidFill>
              </a:rPr>
              <a:t>с регулировкой скорости требуются не только в высокопрофессиональных и мощных </a:t>
            </a:r>
            <a:r>
              <a:rPr lang="ru-RU" dirty="0" smtClean="0">
                <a:solidFill>
                  <a:schemeClr val="tx1"/>
                </a:solidFill>
              </a:rPr>
              <a:t>промышленных </a:t>
            </a:r>
            <a:r>
              <a:rPr lang="ru-RU" dirty="0">
                <a:solidFill>
                  <a:schemeClr val="tx1"/>
                </a:solidFill>
              </a:rPr>
              <a:t>применениях, таких как обрабатывающие </a:t>
            </a:r>
            <a:r>
              <a:rPr lang="ru-RU" dirty="0" smtClean="0">
                <a:solidFill>
                  <a:schemeClr val="tx1"/>
                </a:solidFill>
              </a:rPr>
              <a:t>машины, </a:t>
            </a:r>
            <a:r>
              <a:rPr lang="ru-RU" dirty="0">
                <a:solidFill>
                  <a:schemeClr val="tx1"/>
                </a:solidFill>
              </a:rPr>
              <a:t>подъемные краны, но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бытовой технике, например, в стиральных машинах, компрессорах, небольших насосах, кондиционерах воздуха и т.п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Электроприводы</a:t>
            </a:r>
            <a:r>
              <a:rPr lang="ru-RU" dirty="0">
                <a:solidFill>
                  <a:schemeClr val="tx1"/>
                </a:solidFill>
              </a:rPr>
              <a:t>, управляемые </a:t>
            </a:r>
            <a:r>
              <a:rPr lang="ru-RU" dirty="0" smtClean="0">
                <a:solidFill>
                  <a:schemeClr val="tx1"/>
                </a:solidFill>
              </a:rPr>
              <a:t>по алгоритмам </a:t>
            </a:r>
            <a:r>
              <a:rPr lang="ru-RU" dirty="0">
                <a:solidFill>
                  <a:schemeClr val="tx1"/>
                </a:solidFill>
              </a:rPr>
              <a:t>с помощью микроконтроллеров, имеют ряд преимуществ:</a:t>
            </a:r>
          </a:p>
          <a:p>
            <a:pPr algn="just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- возможность регулирования скорости снижает </a:t>
            </a:r>
            <a:r>
              <a:rPr lang="ru-RU" dirty="0">
                <a:solidFill>
                  <a:schemeClr val="tx1"/>
                </a:solidFill>
              </a:rPr>
              <a:t>потери мощности в </a:t>
            </a:r>
            <a:r>
              <a:rPr lang="ru-RU" dirty="0" smtClean="0">
                <a:solidFill>
                  <a:schemeClr val="tx1"/>
                </a:solidFill>
              </a:rPr>
              <a:t>электродвигателях;</a:t>
            </a:r>
            <a:endParaRPr lang="ru-RU" dirty="0">
              <a:solidFill>
                <a:schemeClr val="tx1"/>
              </a:solidFill>
            </a:endParaRPr>
          </a:p>
          <a:p>
            <a:pPr algn="just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встроенный </a:t>
            </a:r>
            <a:r>
              <a:rPr lang="ru-RU" dirty="0">
                <a:solidFill>
                  <a:schemeClr val="tx1"/>
                </a:solidFill>
              </a:rPr>
              <a:t>и удаленный (по сети) мониторинг состояния привода и </a:t>
            </a:r>
            <a:r>
              <a:rPr lang="ru-RU" dirty="0" smtClean="0">
                <a:solidFill>
                  <a:schemeClr val="tx1"/>
                </a:solidFill>
              </a:rPr>
              <a:t>раннее предупреждение </a:t>
            </a:r>
            <a:r>
              <a:rPr lang="ru-RU" dirty="0">
                <a:solidFill>
                  <a:schemeClr val="tx1"/>
                </a:solidFill>
              </a:rPr>
              <a:t>аварийных ситуаций в технологическом оборудовании, </a:t>
            </a:r>
            <a:r>
              <a:rPr lang="ru-RU" dirty="0" smtClean="0">
                <a:solidFill>
                  <a:schemeClr val="tx1"/>
                </a:solidFill>
              </a:rPr>
              <a:t>возникающих вследствие </a:t>
            </a:r>
            <a:r>
              <a:rPr lang="ru-RU" dirty="0">
                <a:solidFill>
                  <a:schemeClr val="tx1"/>
                </a:solidFill>
              </a:rPr>
              <a:t>срабатывания защит или идентификации отказов в приводе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02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 </a:t>
            </a:r>
            <a:r>
              <a:rPr lang="ru-RU" sz="2000" dirty="0" smtClean="0"/>
              <a:t>       </a:t>
            </a:r>
            <a:r>
              <a:rPr lang="ru-RU" sz="2000" dirty="0" smtClean="0">
                <a:solidFill>
                  <a:schemeClr val="tx1"/>
                </a:solidFill>
              </a:rPr>
              <a:t>Таким </a:t>
            </a:r>
            <a:r>
              <a:rPr lang="ru-RU" sz="2000" dirty="0">
                <a:solidFill>
                  <a:schemeClr val="tx1"/>
                </a:solidFill>
              </a:rPr>
              <a:t>образом скорость вращения шагового двигателя будет замедлятся или ускорятся в зависимости от того, будут вы увеличивать (m=m+1;) или уменьшать (m=m-1;) время задержки между командами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B0F0"/>
                </a:solidFill>
              </a:rPr>
              <a:t>Выводы</a:t>
            </a:r>
            <a:endParaRPr lang="ru-RU" sz="2000" b="1" dirty="0">
              <a:solidFill>
                <a:srgbClr val="00B0F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        Доступность </a:t>
            </a:r>
            <a:r>
              <a:rPr lang="ru-RU" sz="2000" dirty="0">
                <a:solidFill>
                  <a:schemeClr val="tx1"/>
                </a:solidFill>
              </a:rPr>
              <a:t>современной, высокопроизводительной элементной </a:t>
            </a:r>
            <a:r>
              <a:rPr lang="ru-RU" sz="2000" dirty="0" smtClean="0">
                <a:solidFill>
                  <a:schemeClr val="tx1"/>
                </a:solidFill>
              </a:rPr>
              <a:t>базы–специализированных </a:t>
            </a:r>
            <a:r>
              <a:rPr lang="ru-RU" sz="2000" dirty="0">
                <a:solidFill>
                  <a:schemeClr val="tx1"/>
                </a:solidFill>
              </a:rPr>
              <a:t>контроллеров для управления </a:t>
            </a:r>
            <a:r>
              <a:rPr lang="ru-RU" sz="2000" dirty="0" smtClean="0">
                <a:solidFill>
                  <a:schemeClr val="tx1"/>
                </a:solidFill>
              </a:rPr>
              <a:t>электродвигателями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позволяет </a:t>
            </a:r>
            <a:r>
              <a:rPr lang="ru-RU" sz="2000" dirty="0">
                <a:solidFill>
                  <a:schemeClr val="tx1"/>
                </a:solidFill>
              </a:rPr>
              <a:t>отечественным разработчикам: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>
                <a:solidFill>
                  <a:schemeClr val="tx1"/>
                </a:solidFill>
              </a:rPr>
              <a:t>. Создавать системы управления, удовлетворяющие возросшим требованиям </a:t>
            </a:r>
            <a:r>
              <a:rPr lang="ru-RU" sz="2000" dirty="0" smtClean="0">
                <a:solidFill>
                  <a:schemeClr val="tx1"/>
                </a:solidFill>
              </a:rPr>
              <a:t>по точности</a:t>
            </a:r>
            <a:r>
              <a:rPr lang="ru-RU" sz="2000" dirty="0">
                <a:solidFill>
                  <a:schemeClr val="tx1"/>
                </a:solidFill>
              </a:rPr>
              <a:t>, быстродействию, диапазонам регулирования переменных </a:t>
            </a:r>
            <a:r>
              <a:rPr lang="ru-RU" sz="2000" dirty="0" smtClean="0">
                <a:solidFill>
                  <a:schemeClr val="tx1"/>
                </a:solidFill>
              </a:rPr>
              <a:t>привода;</a:t>
            </a:r>
            <a:endParaRPr lang="ru-RU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</a:rPr>
              <a:t>2. </a:t>
            </a:r>
            <a:r>
              <a:rPr lang="ru-RU" sz="2000" dirty="0" smtClean="0">
                <a:solidFill>
                  <a:schemeClr val="tx1"/>
                </a:solidFill>
              </a:rPr>
              <a:t>  Унифицировать </a:t>
            </a:r>
            <a:r>
              <a:rPr lang="ru-RU" sz="2000" dirty="0">
                <a:solidFill>
                  <a:schemeClr val="tx1"/>
                </a:solidFill>
              </a:rPr>
              <a:t>аппаратную часть системы управления независимо от </a:t>
            </a:r>
            <a:r>
              <a:rPr lang="ru-RU" sz="2000" dirty="0" smtClean="0">
                <a:solidFill>
                  <a:schemeClr val="tx1"/>
                </a:solidFill>
              </a:rPr>
              <a:t>типа исполнительного </a:t>
            </a:r>
            <a:r>
              <a:rPr lang="ru-RU" sz="2000" dirty="0">
                <a:solidFill>
                  <a:schemeClr val="tx1"/>
                </a:solidFill>
              </a:rPr>
              <a:t>двигателя и структуры силовой </a:t>
            </a:r>
            <a:r>
              <a:rPr lang="ru-RU" sz="2000" dirty="0" smtClean="0">
                <a:solidFill>
                  <a:schemeClr val="tx1"/>
                </a:solidFill>
              </a:rPr>
              <a:t>части;</a:t>
            </a:r>
            <a:endParaRPr lang="ru-RU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</a:rPr>
              <a:t>3. Обеспечивать оперативную программную адаптацию систем управления к </a:t>
            </a:r>
            <a:r>
              <a:rPr lang="ru-RU" sz="2000" dirty="0" smtClean="0">
                <a:solidFill>
                  <a:schemeClr val="tx1"/>
                </a:solidFill>
              </a:rPr>
              <a:t>типу исполнительного </a:t>
            </a:r>
            <a:r>
              <a:rPr lang="ru-RU" sz="2000" dirty="0">
                <a:solidFill>
                  <a:schemeClr val="tx1"/>
                </a:solidFill>
              </a:rPr>
              <a:t>двигателя, типам датчиков обратной связи, структуре силовой </a:t>
            </a:r>
            <a:r>
              <a:rPr lang="ru-RU" sz="2000" dirty="0" smtClean="0">
                <a:solidFill>
                  <a:schemeClr val="tx1"/>
                </a:solidFill>
              </a:rPr>
              <a:t>части и </a:t>
            </a:r>
            <a:r>
              <a:rPr lang="ru-RU" sz="2000" dirty="0">
                <a:solidFill>
                  <a:schemeClr val="tx1"/>
                </a:solidFill>
              </a:rPr>
              <a:t>структуре системы </a:t>
            </a:r>
            <a:r>
              <a:rPr lang="ru-RU" sz="2000" dirty="0" smtClean="0">
                <a:solidFill>
                  <a:schemeClr val="tx1"/>
                </a:solidFill>
              </a:rPr>
              <a:t>управления;</a:t>
            </a:r>
            <a:endParaRPr lang="ru-RU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</a:rPr>
              <a:t>4. Реализовывать самые перспективные алгоритмы управления, вплоть до </a:t>
            </a:r>
            <a:r>
              <a:rPr lang="ru-RU" sz="2000" dirty="0" smtClean="0">
                <a:solidFill>
                  <a:schemeClr val="tx1"/>
                </a:solidFill>
              </a:rPr>
              <a:t>векторного </a:t>
            </a:r>
            <a:r>
              <a:rPr lang="ru-RU" sz="2000" dirty="0" err="1" smtClean="0">
                <a:solidFill>
                  <a:schemeClr val="tx1"/>
                </a:solidFill>
              </a:rPr>
              <a:t>бездатчикового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управления и прямого управления </a:t>
            </a:r>
            <a:r>
              <a:rPr lang="ru-RU" sz="2000" dirty="0" smtClean="0">
                <a:solidFill>
                  <a:schemeClr val="tx1"/>
                </a:solidFill>
              </a:rPr>
              <a:t>моментом;</a:t>
            </a:r>
            <a:endParaRPr lang="ru-RU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</a:rPr>
              <a:t>5. Разрабатывать новые типы приводов, в частности, с </a:t>
            </a:r>
            <a:r>
              <a:rPr lang="ru-RU" sz="2000" dirty="0" err="1" smtClean="0">
                <a:solidFill>
                  <a:schemeClr val="tx1"/>
                </a:solidFill>
              </a:rPr>
              <a:t>вентильно</a:t>
            </a:r>
            <a:r>
              <a:rPr lang="ru-RU" sz="2000" dirty="0" smtClean="0">
                <a:solidFill>
                  <a:schemeClr val="tx1"/>
                </a:solidFill>
              </a:rPr>
              <a:t>-индукторными двигателями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50166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564904"/>
            <a:ext cx="7488832" cy="79208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/>
              </a:rPr>
              <a:t>БЛАГОДАРЮ ЗА ВНИМАНИЕ.</a:t>
            </a:r>
            <a:endParaRPr lang="ru-RU" sz="24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276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55272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- </a:t>
            </a:r>
            <a:r>
              <a:rPr lang="ru-RU" sz="2400" dirty="0" smtClean="0">
                <a:solidFill>
                  <a:schemeClr val="tx1"/>
                </a:solidFill>
              </a:rPr>
              <a:t>упрощение </a:t>
            </a:r>
            <a:r>
              <a:rPr lang="ru-RU" sz="2400" dirty="0">
                <a:solidFill>
                  <a:schemeClr val="tx1"/>
                </a:solidFill>
              </a:rPr>
              <a:t>электромеханического преобразования </a:t>
            </a:r>
            <a:r>
              <a:rPr lang="ru-RU" sz="2400" dirty="0" smtClean="0">
                <a:solidFill>
                  <a:schemeClr val="tx1"/>
                </a:solidFill>
              </a:rPr>
              <a:t>энергии, так как  </a:t>
            </a:r>
            <a:r>
              <a:rPr lang="ru-RU" sz="2400" dirty="0">
                <a:solidFill>
                  <a:schemeClr val="tx1"/>
                </a:solidFill>
              </a:rPr>
              <a:t>регулируемые приводы позволяют устранить </a:t>
            </a:r>
            <a:r>
              <a:rPr lang="ru-RU" sz="2400" dirty="0" smtClean="0">
                <a:solidFill>
                  <a:schemeClr val="tx1"/>
                </a:solidFill>
              </a:rPr>
              <a:t>необходимость </a:t>
            </a:r>
            <a:r>
              <a:rPr lang="ru-RU" sz="2400" dirty="0">
                <a:solidFill>
                  <a:schemeClr val="tx1"/>
                </a:solidFill>
              </a:rPr>
              <a:t>в трансмиссиях, коробках </a:t>
            </a:r>
            <a:r>
              <a:rPr lang="ru-RU" sz="2400" dirty="0" smtClean="0">
                <a:solidFill>
                  <a:schemeClr val="tx1"/>
                </a:solidFill>
              </a:rPr>
              <a:t>передач и </a:t>
            </a:r>
            <a:r>
              <a:rPr lang="ru-RU" sz="2400" dirty="0">
                <a:solidFill>
                  <a:schemeClr val="tx1"/>
                </a:solidFill>
              </a:rPr>
              <a:t>редукторах;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</a:rPr>
              <a:t>    </a:t>
            </a:r>
            <a:r>
              <a:rPr lang="ru-RU" sz="2400" dirty="0" smtClean="0">
                <a:solidFill>
                  <a:schemeClr val="tx1"/>
                </a:solidFill>
              </a:rPr>
              <a:t>- простота </a:t>
            </a:r>
            <a:r>
              <a:rPr lang="ru-RU" sz="2400" dirty="0">
                <a:solidFill>
                  <a:schemeClr val="tx1"/>
                </a:solidFill>
              </a:rPr>
              <a:t>обновления программного обеспечения системы на базе микроконтроллеров с флэш-памятью для хранения </a:t>
            </a:r>
            <a:r>
              <a:rPr lang="ru-RU" sz="2400" dirty="0" smtClean="0">
                <a:solidFill>
                  <a:schemeClr val="tx1"/>
                </a:solidFill>
              </a:rPr>
              <a:t>программ;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- на </a:t>
            </a:r>
            <a:r>
              <a:rPr lang="ru-RU" sz="2400" dirty="0">
                <a:solidFill>
                  <a:schemeClr val="tx1"/>
                </a:solidFill>
              </a:rPr>
              <a:t>порядок меньшие габариты и вес управляющей электроники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- резкое </a:t>
            </a:r>
            <a:r>
              <a:rPr lang="ru-RU" sz="2400" dirty="0">
                <a:solidFill>
                  <a:schemeClr val="tx1"/>
                </a:solidFill>
              </a:rPr>
              <a:t>повышение надежности (фактическое время наработки на отказ </a:t>
            </a:r>
            <a:r>
              <a:rPr lang="ru-RU" sz="2400" dirty="0" smtClean="0">
                <a:solidFill>
                  <a:schemeClr val="tx1"/>
                </a:solidFill>
              </a:rPr>
              <a:t>достигает 100 000 </a:t>
            </a:r>
            <a:r>
              <a:rPr lang="ru-RU" sz="2400" dirty="0">
                <a:solidFill>
                  <a:schemeClr val="tx1"/>
                </a:solidFill>
              </a:rPr>
              <a:t>час и выше) и срока службы привода (до 10 лет и более</a:t>
            </a:r>
            <a:r>
              <a:rPr lang="ru-RU" sz="2400" dirty="0" smtClean="0">
                <a:solidFill>
                  <a:schemeClr val="tx1"/>
                </a:solidFill>
              </a:rPr>
              <a:t>);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</a:rPr>
              <a:t>− местное и дистанционное </a:t>
            </a:r>
            <a:r>
              <a:rPr lang="ru-RU" sz="2400" dirty="0" smtClean="0">
                <a:solidFill>
                  <a:schemeClr val="tx1"/>
                </a:solidFill>
              </a:rPr>
              <a:t>управление.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5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476672"/>
            <a:ext cx="8928992" cy="6264696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dirty="0" smtClean="0"/>
              <a:t>	</a:t>
            </a:r>
            <a:r>
              <a:rPr lang="ru-RU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Микроконтроллер – микросхема (рис.1), предназначенная для управления электронными устройствами. Микроконтроллер состоит </a:t>
            </a: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из</a:t>
            </a:r>
            <a:r>
              <a:rPr lang="ru-RU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центрального процессора, в состав которого входят </a:t>
            </a: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блок управления, регистры, о</a:t>
            </a:r>
            <a:r>
              <a:rPr lang="ru-RU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перативно запоминающее устройство (ОЗУ) или постоянное </a:t>
            </a: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запоминающее </a:t>
            </a:r>
            <a:r>
              <a:rPr lang="ru-RU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устройство (ПЗУ);</a:t>
            </a:r>
            <a:endParaRPr lang="ru-RU" sz="2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периферии</a:t>
            </a: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, которая включает порты ввода-вывода, контроллеры прерываний, таймеры, генераторы различных импульсов, аналоговые преобразователи и подобные </a:t>
            </a:r>
            <a:r>
              <a:rPr lang="ru-RU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элементы.</a:t>
            </a:r>
            <a:endParaRPr lang="ru-RU" sz="2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Очень часто  </a:t>
            </a: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микроконтроллер называют микропроцессором. Но это не </a:t>
            </a:r>
            <a:r>
              <a:rPr lang="ru-RU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так</a:t>
            </a: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r>
              <a:rPr lang="ru-RU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Микропроцессор осуществляет </a:t>
            </a: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только определенные математические и логические </a:t>
            </a:r>
            <a:r>
              <a:rPr lang="ru-RU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операции, </a:t>
            </a: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а</a:t>
            </a:r>
            <a:r>
              <a:rPr lang="ru-RU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в состав микроконтроллера </a:t>
            </a:r>
            <a:r>
              <a:rPr lang="ru-RU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входят </a:t>
            </a: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и микропроцессор </a:t>
            </a:r>
            <a:r>
              <a:rPr lang="ru-RU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 ранее перечисленные элементы.</a:t>
            </a:r>
            <a:endParaRPr lang="ru-RU" sz="2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26408"/>
            <a:ext cx="8568952" cy="432047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ПОНЯТИЕ </a:t>
            </a:r>
            <a:r>
              <a:rPr lang="ru-RU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МИКРОКОНТРОЛЛЕРА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2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45224"/>
            <a:ext cx="9036496" cy="1008112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accent1"/>
                </a:solidFill>
                <a:effectLst/>
              </a:rPr>
              <a:t>Рис.1 – Внешний вид микроконтроллера  в одном</a:t>
            </a:r>
            <a:br>
              <a:rPr lang="ru-RU" sz="2400" dirty="0" smtClean="0">
                <a:solidFill>
                  <a:schemeClr val="accent1"/>
                </a:solidFill>
                <a:effectLst/>
              </a:rPr>
            </a:br>
            <a:r>
              <a:rPr lang="ru-RU" sz="2400" dirty="0">
                <a:solidFill>
                  <a:schemeClr val="accent1"/>
                </a:solidFill>
                <a:effectLst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effectLst/>
              </a:rPr>
              <a:t>               корпусе</a:t>
            </a:r>
            <a:endParaRPr lang="ru-RU" sz="2400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11538" t="23945" r="41507" b="19613"/>
          <a:stretch/>
        </p:blipFill>
        <p:spPr bwMode="auto">
          <a:xfrm>
            <a:off x="1480795" y="916109"/>
            <a:ext cx="6109385" cy="4128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341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62646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300" dirty="0" smtClean="0"/>
              <a:t>      </a:t>
            </a:r>
            <a:r>
              <a:rPr lang="ru-RU" sz="2300" dirty="0" smtClean="0">
                <a:solidFill>
                  <a:schemeClr val="tx1"/>
                </a:solidFill>
              </a:rPr>
              <a:t>Микроконтроллеры </a:t>
            </a:r>
            <a:r>
              <a:rPr lang="ru-RU" sz="2300" dirty="0">
                <a:solidFill>
                  <a:schemeClr val="tx1"/>
                </a:solidFill>
              </a:rPr>
              <a:t>предназначены для управления </a:t>
            </a:r>
            <a:r>
              <a:rPr lang="ru-RU" sz="2300" dirty="0" smtClean="0">
                <a:solidFill>
                  <a:schemeClr val="tx1"/>
                </a:solidFill>
              </a:rPr>
              <a:t>электронными </a:t>
            </a:r>
            <a:r>
              <a:rPr lang="ru-RU" sz="2300" dirty="0">
                <a:solidFill>
                  <a:schemeClr val="tx1"/>
                </a:solidFill>
              </a:rPr>
              <a:t>приборами и </a:t>
            </a:r>
            <a:r>
              <a:rPr lang="ru-RU" sz="2300" dirty="0" smtClean="0">
                <a:solidFill>
                  <a:schemeClr val="tx1"/>
                </a:solidFill>
              </a:rPr>
              <a:t>электромеханическими устройствами</a:t>
            </a:r>
            <a:r>
              <a:rPr lang="ru-RU" sz="2300" dirty="0">
                <a:solidFill>
                  <a:schemeClr val="tx1"/>
                </a:solidFill>
              </a:rPr>
              <a:t>. Они используются </a:t>
            </a:r>
            <a:r>
              <a:rPr lang="ru-RU" sz="2300" dirty="0" smtClean="0">
                <a:solidFill>
                  <a:schemeClr val="tx1"/>
                </a:solidFill>
              </a:rPr>
              <a:t>в </a:t>
            </a:r>
            <a:r>
              <a:rPr lang="ru-RU" sz="2300" dirty="0">
                <a:solidFill>
                  <a:schemeClr val="tx1"/>
                </a:solidFill>
              </a:rPr>
              <a:t>компьютерах, </a:t>
            </a:r>
            <a:r>
              <a:rPr lang="ru-RU" sz="2300" dirty="0" smtClean="0">
                <a:solidFill>
                  <a:schemeClr val="tx1"/>
                </a:solidFill>
              </a:rPr>
              <a:t>в бытовой </a:t>
            </a:r>
            <a:r>
              <a:rPr lang="ru-RU" sz="2300" dirty="0">
                <a:solidFill>
                  <a:schemeClr val="tx1"/>
                </a:solidFill>
              </a:rPr>
              <a:t>технике, в </a:t>
            </a:r>
            <a:r>
              <a:rPr lang="ru-RU" sz="2300" dirty="0" smtClean="0">
                <a:solidFill>
                  <a:schemeClr val="tx1"/>
                </a:solidFill>
              </a:rPr>
              <a:t>роботизированных системах, в электрических приводах и </a:t>
            </a:r>
            <a:r>
              <a:rPr lang="ru-RU" sz="2300" dirty="0">
                <a:solidFill>
                  <a:schemeClr val="tx1"/>
                </a:solidFill>
              </a:rPr>
              <a:t>в </a:t>
            </a:r>
            <a:r>
              <a:rPr lang="ru-RU" sz="2300" dirty="0" smtClean="0">
                <a:solidFill>
                  <a:schemeClr val="tx1"/>
                </a:solidFill>
              </a:rPr>
              <a:t>сельскохозяйственной промышленности</a:t>
            </a:r>
            <a:r>
              <a:rPr lang="ru-RU" sz="2300" dirty="0">
                <a:solidFill>
                  <a:schemeClr val="tx1"/>
                </a:solidFill>
              </a:rPr>
              <a:t>. </a:t>
            </a:r>
            <a:endParaRPr lang="ru-RU" sz="23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300" dirty="0" smtClean="0">
                <a:solidFill>
                  <a:schemeClr val="tx1"/>
                </a:solidFill>
              </a:rPr>
              <a:t>     Микроконтроллер </a:t>
            </a:r>
            <a:r>
              <a:rPr lang="ru-RU" sz="2300" dirty="0">
                <a:solidFill>
                  <a:schemeClr val="tx1"/>
                </a:solidFill>
              </a:rPr>
              <a:t>является универсальным инструментом, с помощью которого осуществляется управление </a:t>
            </a:r>
            <a:r>
              <a:rPr lang="ru-RU" sz="2300" dirty="0" smtClean="0">
                <a:solidFill>
                  <a:schemeClr val="tx1"/>
                </a:solidFill>
              </a:rPr>
              <a:t>электроникой и электромеханикой. </a:t>
            </a:r>
            <a:r>
              <a:rPr lang="ru-RU" sz="2300" dirty="0">
                <a:solidFill>
                  <a:schemeClr val="tx1"/>
                </a:solidFill>
              </a:rPr>
              <a:t>При этом алгоритм управляющих команд человек закладывает в них самостоятельно, и может менять его в любое время, в зависимости от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233591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57606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  <a:effectLst/>
              </a:rPr>
              <a:t>3. УСТРОЙСТВО МИКРОКОНТРОЛЛЕРА</a:t>
            </a:r>
            <a:endParaRPr lang="ru-RU" sz="2400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5"/>
            <a:ext cx="9036496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6642" y="6309320"/>
            <a:ext cx="8496944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400" dirty="0" smtClean="0">
                <a:solidFill>
                  <a:schemeClr val="accent1"/>
                </a:solidFill>
                <a:effectLst/>
              </a:rPr>
              <a:t>Рис. 2 – Основные элементы микроконтроллера</a:t>
            </a:r>
            <a:endParaRPr lang="ru-RU" sz="2400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856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856984" cy="6480720"/>
          </a:xfrm>
        </p:spPr>
        <p:txBody>
          <a:bodyPr>
            <a:noAutofit/>
          </a:bodyPr>
          <a:lstStyle/>
          <a:p>
            <a:pPr algn="just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dirty="0" smtClean="0"/>
              <a:t>      </a:t>
            </a:r>
            <a:r>
              <a:rPr lang="ru-RU" sz="2100" dirty="0" smtClean="0">
                <a:solidFill>
                  <a:schemeClr val="tx1"/>
                </a:solidFill>
              </a:rPr>
              <a:t>В микроконтроллере есть </a:t>
            </a:r>
            <a:r>
              <a:rPr lang="ru-RU" sz="2100" dirty="0">
                <a:solidFill>
                  <a:schemeClr val="tx1"/>
                </a:solidFill>
              </a:rPr>
              <a:t>то, что составляет его основу и присутствует во всех типах – процессорное ядро (микропроцессорная система – по аналогии с компьютером), которое состоит из трех основных устройств:</a:t>
            </a:r>
          </a:p>
          <a:p>
            <a:pPr algn="just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dirty="0">
                <a:solidFill>
                  <a:schemeClr val="tx1"/>
                </a:solidFill>
              </a:rPr>
              <a:t>1. АЛУ – арифметико-логическое устройство (микропроцессор) которое выполняет все вычисления (выполняет </a:t>
            </a:r>
            <a:r>
              <a:rPr lang="ru-RU" sz="2100" dirty="0" smtClean="0">
                <a:solidFill>
                  <a:schemeClr val="tx1"/>
                </a:solidFill>
              </a:rPr>
              <a:t>заданную </a:t>
            </a:r>
            <a:r>
              <a:rPr lang="ru-RU" sz="2100" dirty="0">
                <a:solidFill>
                  <a:schemeClr val="tx1"/>
                </a:solidFill>
              </a:rPr>
              <a:t>программу). Арифметико-логическое устройство </a:t>
            </a:r>
            <a:r>
              <a:rPr lang="ru-RU" sz="2100" dirty="0" smtClean="0">
                <a:solidFill>
                  <a:schemeClr val="tx1"/>
                </a:solidFill>
              </a:rPr>
              <a:t>служит </a:t>
            </a:r>
            <a:r>
              <a:rPr lang="ru-RU" sz="2100" dirty="0">
                <a:solidFill>
                  <a:schemeClr val="tx1"/>
                </a:solidFill>
              </a:rPr>
              <a:t>для производства логических и арифметических операций, выполняет работу процессора совместно с регистрами общего назначения.</a:t>
            </a:r>
          </a:p>
          <a:p>
            <a:pPr algn="just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dirty="0">
                <a:solidFill>
                  <a:schemeClr val="tx1"/>
                </a:solidFill>
              </a:rPr>
              <a:t>2. Память </a:t>
            </a:r>
            <a:r>
              <a:rPr lang="ru-RU" sz="2100" dirty="0" smtClean="0">
                <a:solidFill>
                  <a:schemeClr val="tx1"/>
                </a:solidFill>
              </a:rPr>
              <a:t>- предназначена </a:t>
            </a:r>
            <a:r>
              <a:rPr lang="ru-RU" sz="2100" dirty="0">
                <a:solidFill>
                  <a:schemeClr val="tx1"/>
                </a:solidFill>
              </a:rPr>
              <a:t>для хранения программ, данных, а также любой другой нужной нам информации. Память программ является одним из основных структурных элементов. Она основана на постоянном запоминающем устройстве с возможностью перепрограммирования, и служит для сохранения микропрограммы управления работой микроконтроллером. </a:t>
            </a:r>
          </a:p>
        </p:txBody>
      </p:sp>
    </p:spTree>
    <p:extLst>
      <p:ext uri="{BB962C8B-B14F-4D97-AF65-F5344CB8AC3E}">
        <p14:creationId xmlns:p14="http://schemas.microsoft.com/office/powerpoint/2010/main" val="272965125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7666</TotalTime>
  <Words>1523</Words>
  <Application>Microsoft Office PowerPoint</Application>
  <PresentationFormat>Экран (4:3)</PresentationFormat>
  <Paragraphs>150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Georgia</vt:lpstr>
      <vt:lpstr>Roboto</vt:lpstr>
      <vt:lpstr>Times New Roman</vt:lpstr>
      <vt:lpstr>Trebuchet MS</vt:lpstr>
      <vt:lpstr>Воздушный поток</vt:lpstr>
      <vt:lpstr>Лекция 8: «Микроконтроллерное управление электроприводом»</vt:lpstr>
      <vt:lpstr>1. ПРЕИМУЩЕСТВА ИСПОЛЬЗОВАНИЯ МИКРОКОНТОЛЛЕВ В ЭЛЕКТРОПРИВОДАХ</vt:lpstr>
      <vt:lpstr>Презентация PowerPoint</vt:lpstr>
      <vt:lpstr>Презентация PowerPoint</vt:lpstr>
      <vt:lpstr>2. ПОНЯТИЕ МИКРОКОНТРОЛЛЕРА  </vt:lpstr>
      <vt:lpstr>Рис.1 – Внешний вид микроконтроллера  в одном                 корпусе</vt:lpstr>
      <vt:lpstr>Презентация PowerPoint</vt:lpstr>
      <vt:lpstr>3. УСТРОЙСТВО МИКРОКОНТРОЛЛЕРА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ПРИНЦИП РАБОТЫ МИКРОКОНТРОЛЛЕРА</vt:lpstr>
      <vt:lpstr>Презентация PowerPoint</vt:lpstr>
      <vt:lpstr>Презентация PowerPoint</vt:lpstr>
      <vt:lpstr>Презентация PowerPoint</vt:lpstr>
      <vt:lpstr>5. УПРАВЛЕНИЕ РАБОТОЙ ЭЛЕКТРОПРИВОДА С ПОМОЩЬЮ МИКРОКОНТРОЛЛЕРА НА ПРИМЕРЕ УСТРОЙСТВА  ПЛАВНОГО ПУСКА</vt:lpstr>
      <vt:lpstr>Презентация PowerPoint</vt:lpstr>
      <vt:lpstr>Рис.4 – Пусковые характеристики электродвигателя при различных схемах запуска</vt:lpstr>
      <vt:lpstr>Презентация PowerPoint</vt:lpstr>
      <vt:lpstr>Рис.5 – Схема подключения микроконтроллера</vt:lpstr>
      <vt:lpstr>Рис.6 –Схема основных приводных соединений</vt:lpstr>
      <vt:lpstr>Таблица 1- Главные клеммы цепи</vt:lpstr>
      <vt:lpstr>6. Управление шаговым двигателем с помощью AVR микроконтроллера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«Микроконтроллерное управление электроприводом»</dc:title>
  <dc:creator>User</dc:creator>
  <cp:lastModifiedBy>1</cp:lastModifiedBy>
  <cp:revision>102</cp:revision>
  <dcterms:created xsi:type="dcterms:W3CDTF">2020-09-09T10:28:17Z</dcterms:created>
  <dcterms:modified xsi:type="dcterms:W3CDTF">2020-11-24T06:15:56Z</dcterms:modified>
</cp:coreProperties>
</file>